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media/image19.jpg" ContentType="image/gif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  <p:sldMasterId id="2147483695" r:id="rId3"/>
  </p:sldMasterIdLst>
  <p:notesMasterIdLst>
    <p:notesMasterId r:id="rId18"/>
  </p:notesMasterIdLst>
  <p:sldIdLst>
    <p:sldId id="257" r:id="rId4"/>
    <p:sldId id="295" r:id="rId5"/>
    <p:sldId id="290" r:id="rId6"/>
    <p:sldId id="298" r:id="rId7"/>
    <p:sldId id="299" r:id="rId8"/>
    <p:sldId id="301" r:id="rId9"/>
    <p:sldId id="300" r:id="rId10"/>
    <p:sldId id="291" r:id="rId11"/>
    <p:sldId id="297" r:id="rId12"/>
    <p:sldId id="285" r:id="rId13"/>
    <p:sldId id="286" r:id="rId14"/>
    <p:sldId id="292" r:id="rId15"/>
    <p:sldId id="294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A3411-7CAA-4BDF-838B-1104F91C3AE2}" type="datetimeFigureOut">
              <a:rPr lang="en-AU" smtClean="0"/>
              <a:t>24/01/2024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30958-012C-445E-AD72-110B2CE0F1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2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Complete</a:t>
            </a:r>
            <a:r>
              <a:rPr lang="en-AU" baseline="0" dirty="0"/>
              <a:t> activity – what does this mean to you – your why</a:t>
            </a:r>
          </a:p>
          <a:p>
            <a:r>
              <a:rPr lang="en-AU" baseline="0" dirty="0"/>
              <a:t>10 </a:t>
            </a:r>
            <a:r>
              <a:rPr lang="en-AU" baseline="0" dirty="0" err="1"/>
              <a:t>mins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DA0E6-093C-4380-9004-44648A3F779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10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Complete</a:t>
            </a:r>
            <a:r>
              <a:rPr lang="en-AU" baseline="0" dirty="0"/>
              <a:t> activity – what does this mean to you – your why</a:t>
            </a:r>
          </a:p>
          <a:p>
            <a:r>
              <a:rPr lang="en-AU" baseline="0" dirty="0"/>
              <a:t>10 </a:t>
            </a:r>
            <a:r>
              <a:rPr lang="en-AU" baseline="0" dirty="0" err="1"/>
              <a:t>mins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DA0E6-093C-4380-9004-44648A3F779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Complete</a:t>
            </a:r>
            <a:r>
              <a:rPr lang="en-AU" baseline="0" dirty="0"/>
              <a:t> activity – what does this mean to you – your why</a:t>
            </a:r>
          </a:p>
          <a:p>
            <a:r>
              <a:rPr lang="en-AU" baseline="0" dirty="0"/>
              <a:t>10 </a:t>
            </a:r>
            <a:r>
              <a:rPr lang="en-AU" baseline="0" dirty="0" err="1"/>
              <a:t>mins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DA0E6-093C-4380-9004-44648A3F779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62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0DA1F4-B7E1-DC49-99DA-CBCB521E9B34}"/>
              </a:ext>
            </a:extLst>
          </p:cNvPr>
          <p:cNvSpPr/>
          <p:nvPr userDrawn="1"/>
        </p:nvSpPr>
        <p:spPr>
          <a:xfrm>
            <a:off x="0" y="203201"/>
            <a:ext cx="9144000" cy="6654800"/>
          </a:xfrm>
          <a:prstGeom prst="rect">
            <a:avLst/>
          </a:prstGeom>
          <a:solidFill>
            <a:srgbClr val="0342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351CB26-F22B-F940-B155-BE1DB67F5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6880" cy="686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677387"/>
            <a:ext cx="6858000" cy="1503226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72688"/>
            <a:ext cx="6858000" cy="1015081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6" indent="0" algn="ctr">
              <a:buNone/>
              <a:defRPr sz="1500"/>
            </a:lvl2pPr>
            <a:lvl3pPr marL="685772" indent="0" algn="ctr">
              <a:buNone/>
              <a:defRPr sz="1350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199" indent="0" algn="ctr">
              <a:buNone/>
              <a:defRPr sz="1200"/>
            </a:lvl8pPr>
            <a:lvl9pPr marL="2743085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7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0F7D-A6F4-DE43-BC02-1946F36DB20C}" type="datetimeFigureOut">
              <a:rPr lang="en-US" smtClean="0"/>
              <a:pPr/>
              <a:t>1/24/2024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C104-2DC8-F241-A3B5-66E52F853A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68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CDFB30-53DB-4240-9EAF-FAF18A721B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4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305C91-B40E-4A5B-AF7D-799772870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8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0F7D-A6F4-DE43-BC02-1946F36DB20C}" type="datetimeFigureOut">
              <a:rPr lang="en-US" smtClean="0"/>
              <a:pPr/>
              <a:t>1/24/2024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C104-2DC8-F241-A3B5-66E52F853A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02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B0A0E-D2B1-44F6-B26B-2640297B5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6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660E6B-E11C-40FE-9588-789559A07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5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94FA1-A4ED-4207-AF33-12DDFE22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2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0F7D-A6F4-DE43-BC02-1946F36DB20C}" type="datetimeFigureOut">
              <a:rPr lang="en-US" smtClean="0"/>
              <a:pPr/>
              <a:t>1/24/2024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C104-2DC8-F241-A3B5-66E52F853A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6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0F7D-A6F4-DE43-BC02-1946F36DB20C}" type="datetimeFigureOut">
              <a:rPr lang="en-US" smtClean="0"/>
              <a:pPr/>
              <a:t>1/24/2024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0C104-2DC8-F241-A3B5-66E52F853A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75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3597"/>
            <a:ext cx="7886700" cy="3619604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3"/>
            <a:ext cx="275166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66F2D9-C697-2141-A1E2-6F0F0A2A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7BEC6-C65B-474A-A2E3-2F1D0D8AF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3597"/>
            <a:ext cx="7886700" cy="3619604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2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2"/>
            <a:ext cx="275166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6617" y="6356352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66F2D9-C697-2141-A1E2-6F0F0A2A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7BEC6-C65B-474A-A2E3-2F1D0D8AF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74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3598"/>
            <a:ext cx="3886200" cy="4513367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3596"/>
            <a:ext cx="3886200" cy="3565416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E51687A-1707-2143-BFD0-DB31A1A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D4FD46-38D0-8C45-8CBA-B4284BF9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3"/>
            <a:ext cx="275166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567AD7-5846-9543-96EA-8DBC2CBD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8CA1EF-7C80-634C-B00C-A5381267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F6CC75-A35A-C645-BAEE-88F0F888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4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24158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6" indent="0">
              <a:buNone/>
              <a:defRPr sz="2100"/>
            </a:lvl2pPr>
            <a:lvl3pPr marL="685772" indent="0">
              <a:buNone/>
              <a:defRPr sz="1800"/>
            </a:lvl3pPr>
            <a:lvl4pPr marL="1028657" indent="0">
              <a:buNone/>
              <a:defRPr sz="1500"/>
            </a:lvl4pPr>
            <a:lvl5pPr marL="1371543" indent="0">
              <a:buNone/>
              <a:defRPr sz="1500"/>
            </a:lvl5pPr>
            <a:lvl6pPr marL="1714428" indent="0">
              <a:buNone/>
              <a:defRPr sz="1500"/>
            </a:lvl6pPr>
            <a:lvl7pPr marL="2057314" indent="0">
              <a:buNone/>
              <a:defRPr sz="1500"/>
            </a:lvl7pPr>
            <a:lvl8pPr marL="2400199" indent="0">
              <a:buNone/>
              <a:defRPr sz="1500"/>
            </a:lvl8pPr>
            <a:lvl9pPr marL="2743085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0BB24CF-5648-3C41-A17A-0D9C287E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71ACE7E-48C4-F04C-9457-50C2ACD6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2" y="6356353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BA6252-E9DB-804A-9A01-56EA656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B68280-1D49-8342-92FB-51AAF0B0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79" cy="1520614"/>
          </a:xfrm>
        </p:spPr>
        <p:txBody>
          <a:bodyPr anchor="b"/>
          <a:lstStyle>
            <a:lvl1pPr>
              <a:defRPr sz="2400"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119D67-BB3C-6A47-B5E8-175412E83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057401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2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199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5C537A-CF06-3442-BF61-681CC0471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32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0DA1F4-B7E1-DC49-99DA-CBCB521E9B34}"/>
              </a:ext>
            </a:extLst>
          </p:cNvPr>
          <p:cNvSpPr/>
          <p:nvPr userDrawn="1"/>
        </p:nvSpPr>
        <p:spPr>
          <a:xfrm>
            <a:off x="0" y="203202"/>
            <a:ext cx="9144000" cy="6654800"/>
          </a:xfrm>
          <a:prstGeom prst="rect">
            <a:avLst/>
          </a:prstGeom>
          <a:solidFill>
            <a:srgbClr val="0342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351CB26-F22B-F940-B155-BE1DB67F5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6880" cy="686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677387"/>
            <a:ext cx="6858000" cy="1503226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72688"/>
            <a:ext cx="6858000" cy="1015081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257153" indent="0" algn="ctr">
              <a:buNone/>
              <a:defRPr sz="1125"/>
            </a:lvl2pPr>
            <a:lvl3pPr marL="514308" indent="0" algn="ctr">
              <a:buNone/>
              <a:defRPr sz="1012"/>
            </a:lvl3pPr>
            <a:lvl4pPr marL="771460" indent="0" algn="ctr">
              <a:buNone/>
              <a:defRPr sz="900"/>
            </a:lvl4pPr>
            <a:lvl5pPr marL="1028614" indent="0" algn="ctr">
              <a:buNone/>
              <a:defRPr sz="900"/>
            </a:lvl5pPr>
            <a:lvl6pPr marL="1285767" indent="0" algn="ctr">
              <a:buNone/>
              <a:defRPr sz="900"/>
            </a:lvl6pPr>
            <a:lvl7pPr marL="1542921" indent="0" algn="ctr">
              <a:buNone/>
              <a:defRPr sz="900"/>
            </a:lvl7pPr>
            <a:lvl8pPr marL="1800074" indent="0" algn="ctr">
              <a:buNone/>
              <a:defRPr sz="900"/>
            </a:lvl8pPr>
            <a:lvl9pPr marL="2057228" indent="0" algn="ctr">
              <a:buNone/>
              <a:defRPr sz="9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16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3597"/>
            <a:ext cx="7886700" cy="3619604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3"/>
            <a:ext cx="275166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66F2D9-C697-2141-A1E2-6F0F0A2A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7BEC6-C65B-474A-A2E3-2F1D0D8AF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54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3597"/>
            <a:ext cx="3886200" cy="4513367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3596"/>
            <a:ext cx="3886200" cy="3565416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E51687A-1707-2143-BFD0-DB31A1A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D4FD46-38D0-8C45-8CBA-B4284BF9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3"/>
            <a:ext cx="275166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567AD7-5846-9543-96EA-8DBC2CBD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8CA1EF-7C80-634C-B00C-A5381267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F6CC75-A35A-C645-BAEE-88F0F888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41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63596"/>
            <a:ext cx="3868340" cy="761258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rgbClr val="03428E"/>
                </a:solidFill>
              </a:defRPr>
            </a:lvl1pPr>
            <a:lvl2pPr marL="257153" indent="0">
              <a:buNone/>
              <a:defRPr sz="1125" b="1"/>
            </a:lvl2pPr>
            <a:lvl3pPr marL="514308" indent="0">
              <a:buNone/>
              <a:defRPr sz="1012" b="1"/>
            </a:lvl3pPr>
            <a:lvl4pPr marL="771460" indent="0">
              <a:buNone/>
              <a:defRPr sz="900" b="1"/>
            </a:lvl4pPr>
            <a:lvl5pPr marL="1028614" indent="0">
              <a:buNone/>
              <a:defRPr sz="900" b="1"/>
            </a:lvl5pPr>
            <a:lvl6pPr marL="1285767" indent="0">
              <a:buNone/>
              <a:defRPr sz="900" b="1"/>
            </a:lvl6pPr>
            <a:lvl7pPr marL="1542921" indent="0">
              <a:buNone/>
              <a:defRPr sz="900" b="1"/>
            </a:lvl7pPr>
            <a:lvl8pPr marL="1800074" indent="0">
              <a:buNone/>
              <a:defRPr sz="900" b="1"/>
            </a:lvl8pPr>
            <a:lvl9pPr marL="2057228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11849"/>
            <a:ext cx="3868340" cy="3684588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63597"/>
            <a:ext cx="3887391" cy="761259"/>
          </a:xfrm>
        </p:spPr>
        <p:txBody>
          <a:bodyPr anchor="b"/>
          <a:lstStyle>
            <a:lvl1pPr marL="0" indent="0">
              <a:buNone/>
              <a:defRPr sz="1500" b="1">
                <a:solidFill>
                  <a:srgbClr val="03428E"/>
                </a:solidFill>
              </a:defRPr>
            </a:lvl1pPr>
            <a:lvl2pPr marL="257153" indent="0">
              <a:buNone/>
              <a:defRPr sz="1125" b="1"/>
            </a:lvl2pPr>
            <a:lvl3pPr marL="514308" indent="0">
              <a:buNone/>
              <a:defRPr sz="1012" b="1"/>
            </a:lvl3pPr>
            <a:lvl4pPr marL="771460" indent="0">
              <a:buNone/>
              <a:defRPr sz="900" b="1"/>
            </a:lvl4pPr>
            <a:lvl5pPr marL="1028614" indent="0">
              <a:buNone/>
              <a:defRPr sz="900" b="1"/>
            </a:lvl5pPr>
            <a:lvl6pPr marL="1285767" indent="0">
              <a:buNone/>
              <a:defRPr sz="900" b="1"/>
            </a:lvl6pPr>
            <a:lvl7pPr marL="1542921" indent="0">
              <a:buNone/>
              <a:defRPr sz="900" b="1"/>
            </a:lvl7pPr>
            <a:lvl8pPr marL="1800074" indent="0">
              <a:buNone/>
              <a:defRPr sz="900" b="1"/>
            </a:lvl8pPr>
            <a:lvl9pPr marL="2057228" indent="0">
              <a:buNone/>
              <a:defRPr sz="9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11849"/>
            <a:ext cx="3887391" cy="2710389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9CBFFF3-A02A-8947-9AC8-40489748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F5AB67-7C42-374C-82DA-4DAB8638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2" y="6356353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4012E-F87B-B341-A099-D0AE5B8A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612440-34EE-0E46-A5C5-BE07AE22B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88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40DB88-7D6A-9648-826D-6B45BF26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B2F8C0-CB9B-A842-AC56-A1B238FC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2" y="6356353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CFB7B27-C0ED-3E46-8D5D-F1240165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BFCA4-4B76-9147-9CC6-F4A8043EB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79" cy="1520614"/>
          </a:xfrm>
        </p:spPr>
        <p:txBody>
          <a:bodyPr anchor="b"/>
          <a:lstStyle>
            <a:lvl1pPr>
              <a:defRPr sz="1800"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241586"/>
          </a:xfrm>
        </p:spPr>
        <p:txBody>
          <a:bodyPr/>
          <a:lstStyle>
            <a:lvl1pPr>
              <a:buClr>
                <a:srgbClr val="03428E"/>
              </a:buClr>
              <a:defRPr sz="1800"/>
            </a:lvl1pPr>
            <a:lvl2pPr>
              <a:buClr>
                <a:srgbClr val="03428E"/>
              </a:buClr>
              <a:defRPr sz="1575"/>
            </a:lvl2pPr>
            <a:lvl3pPr>
              <a:buClr>
                <a:srgbClr val="03428E"/>
              </a:buClr>
              <a:defRPr sz="1350"/>
            </a:lvl3pPr>
            <a:lvl4pPr>
              <a:buClr>
                <a:srgbClr val="03428E"/>
              </a:buClr>
              <a:defRPr sz="1125"/>
            </a:lvl4pPr>
            <a:lvl5pPr>
              <a:buClr>
                <a:srgbClr val="03428E"/>
              </a:buCl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2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53" indent="0">
              <a:buNone/>
              <a:defRPr sz="787"/>
            </a:lvl2pPr>
            <a:lvl3pPr marL="514308" indent="0">
              <a:buNone/>
              <a:defRPr sz="675"/>
            </a:lvl3pPr>
            <a:lvl4pPr marL="771460" indent="0">
              <a:buNone/>
              <a:defRPr sz="562"/>
            </a:lvl4pPr>
            <a:lvl5pPr marL="1028614" indent="0">
              <a:buNone/>
              <a:defRPr sz="562"/>
            </a:lvl5pPr>
            <a:lvl6pPr marL="1285767" indent="0">
              <a:buNone/>
              <a:defRPr sz="562"/>
            </a:lvl6pPr>
            <a:lvl7pPr marL="1542921" indent="0">
              <a:buNone/>
              <a:defRPr sz="562"/>
            </a:lvl7pPr>
            <a:lvl8pPr marL="1800074" indent="0">
              <a:buNone/>
              <a:defRPr sz="562"/>
            </a:lvl8pPr>
            <a:lvl9pPr marL="2057228" indent="0">
              <a:buNone/>
              <a:defRPr sz="562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38781F8-4CDC-B145-90DD-7BB79DCF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FF337F-702E-154F-BC6D-1CFB2C4C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2" y="6356353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CFB5EC-8F23-484F-A26F-57A0E2B8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FC64AD-248D-6340-B770-9B778644A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84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241586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53" indent="0">
              <a:buNone/>
              <a:defRPr sz="1575"/>
            </a:lvl2pPr>
            <a:lvl3pPr marL="514308" indent="0">
              <a:buNone/>
              <a:defRPr sz="1350"/>
            </a:lvl3pPr>
            <a:lvl4pPr marL="771460" indent="0">
              <a:buNone/>
              <a:defRPr sz="1125"/>
            </a:lvl4pPr>
            <a:lvl5pPr marL="1028614" indent="0">
              <a:buNone/>
              <a:defRPr sz="1125"/>
            </a:lvl5pPr>
            <a:lvl6pPr marL="1285767" indent="0">
              <a:buNone/>
              <a:defRPr sz="1125"/>
            </a:lvl6pPr>
            <a:lvl7pPr marL="1542921" indent="0">
              <a:buNone/>
              <a:defRPr sz="1125"/>
            </a:lvl7pPr>
            <a:lvl8pPr marL="1800074" indent="0">
              <a:buNone/>
              <a:defRPr sz="1125"/>
            </a:lvl8pPr>
            <a:lvl9pPr marL="2057228" indent="0">
              <a:buNone/>
              <a:defRPr sz="112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0BB24CF-5648-3C41-A17A-0D9C287E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3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71ACE7E-48C4-F04C-9457-50C2ACD6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2" y="6356353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BA6252-E9DB-804A-9A01-56EA656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3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B68280-1D49-8342-92FB-51AAF0B0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2949179" cy="1520614"/>
          </a:xfrm>
        </p:spPr>
        <p:txBody>
          <a:bodyPr anchor="b"/>
          <a:lstStyle>
            <a:lvl1pPr>
              <a:defRPr sz="1800"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119D67-BB3C-6A47-B5E8-175412E83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2057402"/>
            <a:ext cx="2949179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53" indent="0">
              <a:buNone/>
              <a:defRPr sz="787"/>
            </a:lvl2pPr>
            <a:lvl3pPr marL="514308" indent="0">
              <a:buNone/>
              <a:defRPr sz="675"/>
            </a:lvl3pPr>
            <a:lvl4pPr marL="771460" indent="0">
              <a:buNone/>
              <a:defRPr sz="562"/>
            </a:lvl4pPr>
            <a:lvl5pPr marL="1028614" indent="0">
              <a:buNone/>
              <a:defRPr sz="562"/>
            </a:lvl5pPr>
            <a:lvl6pPr marL="1285767" indent="0">
              <a:buNone/>
              <a:defRPr sz="562"/>
            </a:lvl6pPr>
            <a:lvl7pPr marL="1542921" indent="0">
              <a:buNone/>
              <a:defRPr sz="562"/>
            </a:lvl7pPr>
            <a:lvl8pPr marL="1800074" indent="0">
              <a:buNone/>
              <a:defRPr sz="562"/>
            </a:lvl8pPr>
            <a:lvl9pPr marL="2057228" indent="0">
              <a:buNone/>
              <a:defRPr sz="562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5C537A-CF06-3442-BF61-681CC0471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1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3597"/>
            <a:ext cx="3886200" cy="4513367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63596"/>
            <a:ext cx="3886200" cy="3565416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E51687A-1707-2143-BFD0-DB31A1A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2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D4FD46-38D0-8C45-8CBA-B4284BF9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2"/>
            <a:ext cx="275166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567AD7-5846-9543-96EA-8DBC2CBD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2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8CA1EF-7C80-634C-B00C-A5381267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F6CC75-A35A-C645-BAEE-88F0F888A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9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138555"/>
          </a:xfrm>
        </p:spPr>
        <p:txBody>
          <a:bodyPr/>
          <a:lstStyle>
            <a:lvl1pPr>
              <a:defRPr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63596"/>
            <a:ext cx="3868340" cy="761258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3428E"/>
                </a:solidFill>
              </a:defRPr>
            </a:lvl1pPr>
            <a:lvl2pPr marL="342886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199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11849"/>
            <a:ext cx="3868340" cy="3684588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63596"/>
            <a:ext cx="3887391" cy="76125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3428E"/>
                </a:solidFill>
              </a:defRPr>
            </a:lvl1pPr>
            <a:lvl2pPr marL="342886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199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11849"/>
            <a:ext cx="3887391" cy="2710389"/>
          </a:xfrm>
        </p:spPr>
        <p:txBody>
          <a:bodyPr/>
          <a:lstStyle>
            <a:lvl1pPr>
              <a:buClr>
                <a:srgbClr val="03428E"/>
              </a:buClr>
              <a:defRPr/>
            </a:lvl1pPr>
            <a:lvl2pPr>
              <a:buClr>
                <a:srgbClr val="03428E"/>
              </a:buClr>
              <a:defRPr/>
            </a:lvl2pPr>
            <a:lvl3pPr>
              <a:buClr>
                <a:srgbClr val="03428E"/>
              </a:buClr>
              <a:defRPr/>
            </a:lvl3pPr>
            <a:lvl4pPr>
              <a:buClr>
                <a:srgbClr val="03428E"/>
              </a:buClr>
              <a:defRPr/>
            </a:lvl4pPr>
            <a:lvl5pPr>
              <a:buClr>
                <a:srgbClr val="03428E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9CBFFF3-A02A-8947-9AC8-40489748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2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AF5AB67-7C42-374C-82DA-4DAB8638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1" y="6356352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4012E-F87B-B341-A099-D0AE5B8A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2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612440-34EE-0E46-A5C5-BE07AE22B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40DB88-7D6A-9648-826D-6B45BF26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2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B2F8C0-CB9B-A842-AC56-A1B238FC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1" y="6356352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CFB7B27-C0ED-3E46-8D5D-F1240165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2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BFCA4-4B76-9147-9CC6-F4A8043EB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7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520614"/>
          </a:xfrm>
        </p:spPr>
        <p:txBody>
          <a:bodyPr anchor="b"/>
          <a:lstStyle>
            <a:lvl1pPr>
              <a:defRPr sz="2400"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241586"/>
          </a:xfrm>
        </p:spPr>
        <p:txBody>
          <a:bodyPr/>
          <a:lstStyle>
            <a:lvl1pPr>
              <a:buClr>
                <a:srgbClr val="03428E"/>
              </a:buClr>
              <a:defRPr sz="2400"/>
            </a:lvl1pPr>
            <a:lvl2pPr>
              <a:buClr>
                <a:srgbClr val="03428E"/>
              </a:buClr>
              <a:defRPr sz="2100"/>
            </a:lvl2pPr>
            <a:lvl3pPr>
              <a:buClr>
                <a:srgbClr val="03428E"/>
              </a:buClr>
              <a:defRPr sz="1800"/>
            </a:lvl3pPr>
            <a:lvl4pPr>
              <a:buClr>
                <a:srgbClr val="03428E"/>
              </a:buClr>
              <a:defRPr sz="1500"/>
            </a:lvl4pPr>
            <a:lvl5pPr>
              <a:buClr>
                <a:srgbClr val="03428E"/>
              </a:buCl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2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199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38781F8-4CDC-B145-90DD-7BB79DCF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2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5FF337F-702E-154F-BC6D-1CFB2C4C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1" y="6356352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9CFB5EC-8F23-484F-A26F-57A0E2B83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2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FC64AD-248D-6340-B770-9B778644A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24158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6" indent="0">
              <a:buNone/>
              <a:defRPr sz="2100"/>
            </a:lvl2pPr>
            <a:lvl3pPr marL="685772" indent="0">
              <a:buNone/>
              <a:defRPr sz="1800"/>
            </a:lvl3pPr>
            <a:lvl4pPr marL="1028657" indent="0">
              <a:buNone/>
              <a:defRPr sz="1500"/>
            </a:lvl4pPr>
            <a:lvl5pPr marL="1371543" indent="0">
              <a:buNone/>
              <a:defRPr sz="1500"/>
            </a:lvl5pPr>
            <a:lvl6pPr marL="1714428" indent="0">
              <a:buNone/>
              <a:defRPr sz="1500"/>
            </a:lvl6pPr>
            <a:lvl7pPr marL="2057314" indent="0">
              <a:buNone/>
              <a:defRPr sz="1500"/>
            </a:lvl7pPr>
            <a:lvl8pPr marL="2400199" indent="0">
              <a:buNone/>
              <a:defRPr sz="1500"/>
            </a:lvl8pPr>
            <a:lvl9pPr marL="2743085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0BB24CF-5648-3C41-A17A-0D9C287E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54400" y="6356352"/>
            <a:ext cx="728132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71ACE7E-48C4-F04C-9457-50C2ACD6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9841" y="6356352"/>
            <a:ext cx="275047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BA6252-E9DB-804A-9A01-56EA656F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617" y="6356352"/>
            <a:ext cx="445205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B68280-1D49-8342-92FB-51AAF0B0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520614"/>
          </a:xfrm>
        </p:spPr>
        <p:txBody>
          <a:bodyPr anchor="b"/>
          <a:lstStyle>
            <a:lvl1pPr>
              <a:defRPr sz="2400">
                <a:solidFill>
                  <a:srgbClr val="03428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119D67-BB3C-6A47-B5E8-175412E83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2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199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5C537A-CF06-3442-BF61-681CC04713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4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6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EAD3B-7E67-4527-9C3F-1569E1A089C5}"/>
              </a:ext>
            </a:extLst>
          </p:cNvPr>
          <p:cNvSpPr/>
          <p:nvPr userDrawn="1"/>
        </p:nvSpPr>
        <p:spPr>
          <a:xfrm>
            <a:off x="0" y="203201"/>
            <a:ext cx="9144000" cy="6654800"/>
          </a:xfrm>
          <a:prstGeom prst="rect">
            <a:avLst/>
          </a:prstGeom>
          <a:solidFill>
            <a:srgbClr val="0342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31CEC44-69AA-4334-AF74-54E5BD331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6880" cy="68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5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C5F0F7D-A6F4-DE43-BC02-1946F36DB20C}" type="datetimeFigureOut">
              <a:rPr lang="en-US" smtClean="0"/>
              <a:pPr algn="ctr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3A0C104-2DC8-F241-A3B5-66E52F853A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9CA41-7383-46E3-80BB-9760AD0FE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728"/>
          <a:stretch/>
        </p:blipFill>
        <p:spPr>
          <a:xfrm>
            <a:off x="0" y="5330615"/>
            <a:ext cx="9144000" cy="1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2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5F0F7D-A6F4-DE43-BC02-1946F36DB20C}" type="datetimeFigureOut">
              <a:rPr lang="en-US" smtClean="0"/>
              <a:pPr/>
              <a:t>1/24/2024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A0C104-2DC8-F241-A3B5-66E52F853A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3" indent="-171443" algn="l" defTabSz="685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8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14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00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85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71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9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F0F7D-A6F4-DE43-BC02-1946F36DB20C}" type="datetimeFigureOut">
              <a:rPr lang="en-US" smtClean="0"/>
              <a:pPr/>
              <a:t>1/24/2024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0C104-2DC8-F241-A3B5-66E52F853A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6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5F0F7D-A6F4-DE43-BC02-1946F36DB20C}" type="datetimeFigureOut">
              <a:rPr lang="en-US" smtClean="0"/>
              <a:pPr/>
              <a:t>1/24/2024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A0C104-2DC8-F241-A3B5-66E52F853A92}" type="slidenum">
              <a:rPr lang="en-US" smtClean="0"/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1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txStyles>
    <p:titleStyle>
      <a:lvl1pPr algn="l" defTabSz="514308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77" indent="-128577" algn="l" defTabSz="514308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30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884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37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191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344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497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652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804" indent="-128577" algn="l" defTabSz="51430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53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08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460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14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767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21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074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228" algn="l" defTabSz="514308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70D127-FDFA-42F3-9677-6CBCB1CDC878}"/>
              </a:ext>
            </a:extLst>
          </p:cNvPr>
          <p:cNvSpPr txBox="1"/>
          <p:nvPr/>
        </p:nvSpPr>
        <p:spPr>
          <a:xfrm>
            <a:off x="1075265" y="2503861"/>
            <a:ext cx="6620608" cy="2393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985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Volunteer Workplace Health and Safety </a:t>
            </a: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985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3971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795D-B278-B74C-88FB-E2F4B8B8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57" y="643879"/>
            <a:ext cx="7886700" cy="948796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3323" dirty="0"/>
            </a:br>
            <a:endParaRPr lang="en-US" b="1" i="1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F538F7-B92C-4A5D-A0DB-E1E21C95C080}"/>
              </a:ext>
            </a:extLst>
          </p:cNvPr>
          <p:cNvSpPr/>
          <p:nvPr/>
        </p:nvSpPr>
        <p:spPr>
          <a:xfrm>
            <a:off x="1027076" y="645263"/>
            <a:ext cx="7089849" cy="56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33039">
              <a:defRPr/>
            </a:pPr>
            <a:r>
              <a:rPr lang="en-AU" sz="3046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Use of Equipment and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6FD06-3DDC-4AB5-B058-ECE62B8186D6}"/>
              </a:ext>
            </a:extLst>
          </p:cNvPr>
          <p:cNvSpPr txBox="1"/>
          <p:nvPr/>
        </p:nvSpPr>
        <p:spPr>
          <a:xfrm>
            <a:off x="444705" y="1408685"/>
            <a:ext cx="8254589" cy="450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19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equipment and resources according to recommended instructions for use</a:t>
            </a: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193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19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approved chemicals and equipment to be brought into the school and used</a:t>
            </a:r>
          </a:p>
          <a:p>
            <a:pPr defTabSz="316520"/>
            <a:endParaRPr lang="en-AU" sz="193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19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Enclosed hot beverage cups to be used when walking through the school or in classrooms</a:t>
            </a: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193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193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19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aware of back care when lifting heavy items – use trolleys and lifts</a:t>
            </a:r>
          </a:p>
          <a:p>
            <a:pPr defTabSz="316520"/>
            <a:endParaRPr lang="en-AU" sz="193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193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CARA and complete Risk Assessments</a:t>
            </a: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2215" dirty="0">
              <a:solidFill>
                <a:prstClr val="black"/>
              </a:solidFill>
              <a:latin typeface="Calibri" panose="020F0502020204030204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1246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A13C59-A9F8-453A-BAC6-F2A099F5B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13" y="1592675"/>
            <a:ext cx="766585" cy="649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95976-191F-47F0-AF89-A8B955F88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29" y="2711706"/>
            <a:ext cx="354682" cy="472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DDCF72-3CCD-4173-9F21-18449835C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38" y="3573390"/>
            <a:ext cx="1051867" cy="744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9FE08-5A70-4F7A-8090-2C764F271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80" y="4820585"/>
            <a:ext cx="838811" cy="8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8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795D-B278-B74C-88FB-E2F4B8B8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57" y="643879"/>
            <a:ext cx="7886700" cy="948796"/>
          </a:xfrm>
        </p:spPr>
        <p:txBody>
          <a:bodyPr>
            <a:normAutofit fontScale="90000"/>
          </a:bodyPr>
          <a:lstStyle/>
          <a:p>
            <a:pPr algn="ctr"/>
            <a:br>
              <a:rPr lang="en-AU" sz="3323" dirty="0"/>
            </a:br>
            <a:endParaRPr lang="en-US" b="1" i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80A0F8-89C0-4766-A4FB-F46BD094EB94}"/>
              </a:ext>
            </a:extLst>
          </p:cNvPr>
          <p:cNvSpPr txBox="1"/>
          <p:nvPr/>
        </p:nvSpPr>
        <p:spPr>
          <a:xfrm>
            <a:off x="372748" y="566836"/>
            <a:ext cx="8398505" cy="56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3039">
              <a:defRPr/>
            </a:pPr>
            <a:r>
              <a:rPr lang="en-AU" sz="3046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of Resources and Equipment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47042-D841-437F-869B-844F4BB37ABA}"/>
              </a:ext>
            </a:extLst>
          </p:cNvPr>
          <p:cNvSpPr txBox="1"/>
          <p:nvPr/>
        </p:nvSpPr>
        <p:spPr>
          <a:xfrm>
            <a:off x="697832" y="1603491"/>
            <a:ext cx="8446168" cy="418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2215" dirty="0">
                <a:solidFill>
                  <a:prstClr val="black"/>
                </a:solidFill>
                <a:latin typeface="Calibri" panose="020F0502020204030204"/>
              </a:rPr>
              <a:t>Personal belongings</a:t>
            </a:r>
          </a:p>
          <a:p>
            <a:pPr defTabSz="316520"/>
            <a:r>
              <a:rPr lang="en-AU" sz="2215" dirty="0">
                <a:solidFill>
                  <a:prstClr val="black"/>
                </a:solidFill>
                <a:latin typeface="Calibri" panose="020F0502020204030204"/>
              </a:rPr>
              <a:t>          </a:t>
            </a: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2215" dirty="0">
                <a:solidFill>
                  <a:prstClr val="black"/>
                </a:solidFill>
                <a:latin typeface="Calibri" panose="020F0502020204030204"/>
              </a:rPr>
              <a:t>Keys </a:t>
            </a:r>
          </a:p>
          <a:p>
            <a:pPr defTabSz="316520"/>
            <a:endParaRPr lang="en-AU" sz="2215" dirty="0">
              <a:solidFill>
                <a:prstClr val="black"/>
              </a:solidFill>
              <a:latin typeface="Calibri" panose="020F0502020204030204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2215" dirty="0">
                <a:solidFill>
                  <a:prstClr val="black"/>
                </a:solidFill>
                <a:latin typeface="Calibri" panose="020F0502020204030204"/>
              </a:rPr>
              <a:t>Classrooms                       </a:t>
            </a:r>
          </a:p>
          <a:p>
            <a:pPr defTabSz="316520"/>
            <a:endParaRPr lang="en-AU" sz="2215" dirty="0">
              <a:solidFill>
                <a:prstClr val="black"/>
              </a:solidFill>
              <a:latin typeface="Calibri" panose="020F0502020204030204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2215" dirty="0">
                <a:solidFill>
                  <a:prstClr val="black"/>
                </a:solidFill>
                <a:latin typeface="Calibri" panose="020F0502020204030204"/>
              </a:rPr>
              <a:t>School Resources</a:t>
            </a: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2215" dirty="0">
              <a:solidFill>
                <a:prstClr val="black"/>
              </a:solidFill>
              <a:latin typeface="Calibri" panose="020F0502020204030204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2215" dirty="0">
                <a:solidFill>
                  <a:prstClr val="black"/>
                </a:solidFill>
                <a:latin typeface="Calibri" panose="020F0502020204030204"/>
              </a:rPr>
              <a:t>Storerooms</a:t>
            </a:r>
          </a:p>
          <a:p>
            <a:pPr defTabSz="316520"/>
            <a:endParaRPr lang="en-AU" sz="2215" dirty="0">
              <a:solidFill>
                <a:prstClr val="black"/>
              </a:solidFill>
              <a:latin typeface="Calibri" panose="020F0502020204030204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2215" dirty="0">
                <a:solidFill>
                  <a:prstClr val="black"/>
                </a:solidFill>
                <a:latin typeface="Calibri" panose="020F0502020204030204"/>
              </a:rPr>
              <a:t>Practical learning areas</a:t>
            </a: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221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8EA7CB-B9C3-457B-B12E-9D63C3854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90" y="1382175"/>
            <a:ext cx="1205291" cy="824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7E575F-B9E5-4BDB-8B48-7FF8CA79D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89" y="2327169"/>
            <a:ext cx="505556" cy="4971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1928B4-FF7F-44D0-8679-D59C296FD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03" y="2489131"/>
            <a:ext cx="2681180" cy="13405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6CD326-655D-43E3-8B0A-47BF77040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92" y="4327491"/>
            <a:ext cx="1546579" cy="11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0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34DB-F01A-4B03-8171-1484A7907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05" y="166707"/>
            <a:ext cx="7886700" cy="1138555"/>
          </a:xfrm>
        </p:spPr>
        <p:txBody>
          <a:bodyPr/>
          <a:lstStyle/>
          <a:p>
            <a:r>
              <a:rPr lang="en-AU" dirty="0"/>
              <a:t>Logging a Maintenance Job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63AA8B-86BD-4D0F-AAA7-BE1893535AAD}"/>
              </a:ext>
            </a:extLst>
          </p:cNvPr>
          <p:cNvSpPr txBox="1"/>
          <p:nvPr/>
        </p:nvSpPr>
        <p:spPr>
          <a:xfrm>
            <a:off x="444706" y="1125232"/>
            <a:ext cx="8254589" cy="4118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2215" dirty="0">
                <a:solidFill>
                  <a:prstClr val="black"/>
                </a:solidFill>
                <a:latin typeface="Calibri" panose="020F0502020204030204"/>
              </a:rPr>
              <a:t>If equipment or a facility is broken, damaged or a potential hazard report this to your supervisor. </a:t>
            </a:r>
          </a:p>
          <a:p>
            <a:pPr defTabSz="316520"/>
            <a:endParaRPr lang="en-AU" sz="2215" dirty="0">
              <a:solidFill>
                <a:prstClr val="black"/>
              </a:solidFill>
              <a:latin typeface="Calibri" panose="020F0502020204030204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2215" dirty="0">
                <a:solidFill>
                  <a:prstClr val="black"/>
                </a:solidFill>
                <a:latin typeface="Calibri" panose="020F0502020204030204"/>
              </a:rPr>
              <a:t>Never move the equipment if it is a danger to yourself. </a:t>
            </a: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2215" dirty="0">
              <a:solidFill>
                <a:prstClr val="black"/>
              </a:solidFill>
              <a:latin typeface="Calibri" panose="020F0502020204030204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2215" dirty="0">
                <a:solidFill>
                  <a:prstClr val="black"/>
                </a:solidFill>
                <a:latin typeface="Calibri" panose="020F0502020204030204"/>
              </a:rPr>
              <a:t>Keep students away from broken equipment or hazard. </a:t>
            </a: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2215" dirty="0">
              <a:solidFill>
                <a:prstClr val="black"/>
              </a:solidFill>
              <a:latin typeface="Calibri" panose="020F0502020204030204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r>
              <a:rPr lang="en-AU" sz="2215" dirty="0">
                <a:solidFill>
                  <a:prstClr val="black"/>
                </a:solidFill>
                <a:latin typeface="Calibri" panose="020F0502020204030204"/>
              </a:rPr>
              <a:t>Grounds officers will investigate it (based on priority) and inform you of fixing the issue. </a:t>
            </a: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1246" dirty="0">
              <a:solidFill>
                <a:prstClr val="black"/>
              </a:solidFill>
              <a:latin typeface="Calibri" panose="020F0502020204030204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1246" dirty="0">
              <a:solidFill>
                <a:prstClr val="black"/>
              </a:solidFill>
              <a:latin typeface="Calibri" panose="020F0502020204030204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1246" dirty="0">
              <a:solidFill>
                <a:prstClr val="black"/>
              </a:solidFill>
              <a:latin typeface="Calibri" panose="020F0502020204030204"/>
            </a:endParaRPr>
          </a:p>
          <a:p>
            <a:pPr marL="197825" indent="-197825" defTabSz="316520">
              <a:buFont typeface="Arial" panose="020B0604020202020204" pitchFamily="34" charset="0"/>
              <a:buChar char="•"/>
            </a:pPr>
            <a:endParaRPr lang="en-AU" sz="1246" dirty="0">
              <a:solidFill>
                <a:prstClr val="black"/>
              </a:solidFill>
              <a:latin typeface="Calibri" panose="020F0502020204030204"/>
            </a:endParaRPr>
          </a:p>
          <a:p>
            <a:pPr defTabSz="316520"/>
            <a:endParaRPr lang="en-AU" sz="1246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50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005C-49B6-45B2-B43F-1FE4DF90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7" y="85834"/>
            <a:ext cx="7886700" cy="935509"/>
          </a:xfrm>
        </p:spPr>
        <p:txBody>
          <a:bodyPr/>
          <a:lstStyle/>
          <a:p>
            <a:pPr algn="ctr"/>
            <a:r>
              <a:rPr lang="en-AU" dirty="0"/>
              <a:t>Workplace Health and Safety 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C8BB1F-E295-4B2D-B7EE-7BD61F262907}"/>
              </a:ext>
            </a:extLst>
          </p:cNvPr>
          <p:cNvSpPr txBox="1"/>
          <p:nvPr/>
        </p:nvSpPr>
        <p:spPr>
          <a:xfrm>
            <a:off x="570465" y="996795"/>
            <a:ext cx="84295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 to Work Rehabilitation Co-Ordinators</a:t>
            </a:r>
          </a:p>
          <a:p>
            <a:pPr marL="316520" marR="0" lvl="0" indent="-31652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Julia Hoy – Teaching Staff</a:t>
            </a:r>
          </a:p>
          <a:p>
            <a:pPr marL="316520" marR="0" lvl="0" indent="-31652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Jess Merritt – Non Teaching Staff</a:t>
            </a:r>
          </a:p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Workplace Health and Safety Officers/Reps</a:t>
            </a:r>
          </a:p>
          <a:p>
            <a:pPr marL="342900" marR="0" lvl="0" indent="-34290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Cassie Bailey (WHS Officer)</a:t>
            </a:r>
          </a:p>
          <a:p>
            <a:pPr marL="316520" marR="0" lvl="0" indent="-31652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Annette Ryder (Teachers Rep)</a:t>
            </a:r>
          </a:p>
          <a:p>
            <a:pPr marL="316520" marR="0" lvl="0" indent="-31652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Jo Sanderson &amp; Trish Ryan (Non-Teaching Staff)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16520" marR="0" lvl="0" indent="-31652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WH&amp;S Team </a:t>
            </a:r>
          </a:p>
          <a:p>
            <a:pPr marL="316520" marR="0" lvl="0" indent="-31652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Jemille Malouf and Julia Hoy (Admin)</a:t>
            </a:r>
          </a:p>
          <a:p>
            <a:pPr marL="316520" marR="0" lvl="0" indent="-31652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Rod (Schools Officer)</a:t>
            </a:r>
          </a:p>
          <a:p>
            <a:pPr marL="316520" marR="0" lvl="0" indent="-31652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Staff Wellbeing</a:t>
            </a:r>
          </a:p>
          <a:p>
            <a:pPr marL="342900" marR="0" lvl="0" indent="-34290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>
                <a:solidFill>
                  <a:prstClr val="black"/>
                </a:solidFill>
                <a:latin typeface="Calibri" panose="020F0502020204030204"/>
              </a:rPr>
              <a:t>Kim Goldstein &amp; Rachael Irvine (GO)</a:t>
            </a:r>
          </a:p>
          <a:p>
            <a:pPr marR="0" lvl="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16520" marR="0" lvl="0" indent="-31652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Meetings once a term </a:t>
            </a:r>
          </a:p>
          <a:p>
            <a:pPr marL="316520" marR="0" lvl="0" indent="-316520" algn="l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 will collaborate to undertake WH&amp;S requirements</a:t>
            </a:r>
            <a:endParaRPr kumimoji="0" lang="en-AU" sz="221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117981-ED48-400C-A4A2-19702164E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19" y="687365"/>
            <a:ext cx="1875629" cy="1244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52350F-6160-4A66-B130-14700F99D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068" y="1808330"/>
            <a:ext cx="2703932" cy="36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0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D9D6BF-DE42-46CB-92AF-4090AB49F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An annual safety plan is created each year, following assessment of the previous year.  </a:t>
            </a:r>
          </a:p>
          <a:p>
            <a:r>
              <a:rPr lang="en-AU" dirty="0"/>
              <a:t>This drives the agenda for the year, which is reviewed at each term meeting.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99504B-17EB-4856-A5CA-E9143E7E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Workplace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406007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795D-B278-B74C-88FB-E2F4B8B8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24" y="466676"/>
            <a:ext cx="8037151" cy="711597"/>
          </a:xfrm>
        </p:spPr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What is Workplace Health and Safety?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7C4C2-54AB-472C-97C4-278A38970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0" y="1794412"/>
            <a:ext cx="2661482" cy="4241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AC22E-1EF0-44AC-A746-D3717A74D4B2}"/>
              </a:ext>
            </a:extLst>
          </p:cNvPr>
          <p:cNvSpPr txBox="1"/>
          <p:nvPr/>
        </p:nvSpPr>
        <p:spPr>
          <a:xfrm>
            <a:off x="-145976" y="1398900"/>
            <a:ext cx="4474675" cy="28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37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4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Safety and Well Being 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A070F-E13B-4FA7-9637-7C199D603ED8}"/>
              </a:ext>
            </a:extLst>
          </p:cNvPr>
          <p:cNvSpPr txBox="1"/>
          <p:nvPr/>
        </p:nvSpPr>
        <p:spPr>
          <a:xfrm>
            <a:off x="3774487" y="2618780"/>
            <a:ext cx="4694946" cy="282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4" marR="0" lvl="0" indent="-214304" algn="ctr" defTabSz="237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an employee/volunteer with the department we all have a Duty of Care to continue to perform WHS practises on a day to day basis and in emergency situations.</a:t>
            </a:r>
          </a:p>
          <a:p>
            <a:pPr marL="214304" marR="0" lvl="0" indent="-214304" algn="ctr" defTabSz="237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04" marR="0" lvl="0" indent="-214304" algn="ctr" defTabSz="237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Duty of care to those around us (staff, students, volunteers, parents etc) within school boundaries and official school events (internal and external). </a:t>
            </a:r>
          </a:p>
          <a:p>
            <a:pPr marL="214304" marR="0" lvl="0" indent="-214304" algn="ctr" defTabSz="237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04" marR="0" lvl="0" indent="-214304" algn="ctr" defTabSz="237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Duty of care to school facilities and equipment making sure it is used and maintained in a safe manor.</a:t>
            </a:r>
          </a:p>
          <a:p>
            <a:pPr marL="214304" marR="0" lvl="0" indent="-214304" algn="ctr" defTabSz="237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4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62101E-ED6E-44F0-88E1-5BC17EA7AFBA}"/>
              </a:ext>
            </a:extLst>
          </p:cNvPr>
          <p:cNvSpPr txBox="1">
            <a:spLocks/>
          </p:cNvSpPr>
          <p:nvPr/>
        </p:nvSpPr>
        <p:spPr>
          <a:xfrm>
            <a:off x="4571999" y="1852784"/>
            <a:ext cx="3312983" cy="7115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342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51430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5" b="1" i="1" u="sng" strike="noStrike" kern="1200" cap="none" spc="0" normalizeH="0" baseline="0" noProof="0" dirty="0">
                <a:ln>
                  <a:noFill/>
                </a:ln>
                <a:solidFill>
                  <a:srgbClr val="03428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responsibilities:</a:t>
            </a:r>
          </a:p>
        </p:txBody>
      </p:sp>
    </p:spTree>
    <p:extLst>
      <p:ext uri="{BB962C8B-B14F-4D97-AF65-F5344CB8AC3E}">
        <p14:creationId xmlns:p14="http://schemas.microsoft.com/office/powerpoint/2010/main" val="413834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0451-E847-4195-AE2E-129E3217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37" y="177237"/>
            <a:ext cx="7886700" cy="1138555"/>
          </a:xfrm>
        </p:spPr>
        <p:txBody>
          <a:bodyPr/>
          <a:lstStyle/>
          <a:p>
            <a:r>
              <a:rPr lang="en-AU" dirty="0"/>
              <a:t>Fire and Evacuation Procedures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0695D-AA32-4347-8D54-C7F9135685EE}"/>
              </a:ext>
            </a:extLst>
          </p:cNvPr>
          <p:cNvSpPr txBox="1"/>
          <p:nvPr/>
        </p:nvSpPr>
        <p:spPr>
          <a:xfrm>
            <a:off x="544907" y="1200008"/>
            <a:ext cx="8054185" cy="504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6520"/>
            <a:r>
              <a:rPr lang="en-AU" sz="2000" u="sng" dirty="0">
                <a:solidFill>
                  <a:srgbClr val="002060"/>
                </a:solidFill>
              </a:rPr>
              <a:t>Signal of Evacuation: </a:t>
            </a:r>
          </a:p>
          <a:p>
            <a:pPr defTabSz="316520"/>
            <a:r>
              <a:rPr lang="en-AU" sz="2000" dirty="0">
                <a:solidFill>
                  <a:prstClr val="black"/>
                </a:solidFill>
              </a:rPr>
              <a:t>- Continuous sound of the </a:t>
            </a:r>
            <a:r>
              <a:rPr lang="en-AU" sz="2000" b="1" dirty="0">
                <a:solidFill>
                  <a:srgbClr val="FF0000"/>
                </a:solidFill>
              </a:rPr>
              <a:t>‘Whoop Whoop’ SIREN </a:t>
            </a:r>
            <a:r>
              <a:rPr lang="en-AU" sz="2000" dirty="0">
                <a:solidFill>
                  <a:prstClr val="black"/>
                </a:solidFill>
              </a:rPr>
              <a:t>over PA Systems.</a:t>
            </a:r>
          </a:p>
          <a:p>
            <a:pPr defTabSz="316520"/>
            <a:endParaRPr lang="en-AU" sz="2000" u="sng" dirty="0">
              <a:solidFill>
                <a:srgbClr val="002060"/>
              </a:solidFill>
            </a:endParaRPr>
          </a:p>
          <a:p>
            <a:pPr defTabSz="316520"/>
            <a:r>
              <a:rPr lang="en-AU" sz="2000" u="sng" dirty="0">
                <a:solidFill>
                  <a:srgbClr val="002060"/>
                </a:solidFill>
              </a:rPr>
              <a:t>When signal occurs:</a:t>
            </a:r>
          </a:p>
          <a:p>
            <a:pPr marL="342900" indent="-342900" defTabSz="316520">
              <a:buFontTx/>
              <a:buChar char="-"/>
            </a:pPr>
            <a:r>
              <a:rPr lang="en-AU" sz="2000" dirty="0">
                <a:solidFill>
                  <a:prstClr val="black"/>
                </a:solidFill>
              </a:rPr>
              <a:t>All students, staff, visitors and work personal are to evacuate immediately from all buildings and follow Emergency Procedures at the Assembly Areas.</a:t>
            </a:r>
          </a:p>
          <a:p>
            <a:pPr defTabSz="316520"/>
            <a:endParaRPr lang="en-AU" sz="20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AU" sz="2000" b="1" dirty="0"/>
              <a:t>Assembly area/s</a:t>
            </a:r>
            <a:endParaRPr lang="en-AU" sz="2000" dirty="0"/>
          </a:p>
          <a:p>
            <a:r>
              <a:rPr lang="en-AU" sz="2000" dirty="0"/>
              <a:t>Assembly Pt 1 : </a:t>
            </a:r>
            <a:r>
              <a:rPr lang="en-AU" sz="2000" b="1" dirty="0"/>
              <a:t> </a:t>
            </a:r>
            <a:r>
              <a:rPr lang="en-AU" sz="2000" b="1" dirty="0">
                <a:solidFill>
                  <a:srgbClr val="FF0000"/>
                </a:solidFill>
              </a:rPr>
              <a:t>School Oval</a:t>
            </a:r>
            <a:r>
              <a:rPr lang="en-AU" sz="2000" dirty="0">
                <a:solidFill>
                  <a:srgbClr val="FF0000"/>
                </a:solidFill>
              </a:rPr>
              <a:t>   </a:t>
            </a:r>
          </a:p>
          <a:p>
            <a:r>
              <a:rPr lang="en-AU" sz="2000" dirty="0"/>
              <a:t>Assembly Pt 2: </a:t>
            </a:r>
            <a:r>
              <a:rPr lang="en-AU" sz="2000" b="1" dirty="0">
                <a:solidFill>
                  <a:srgbClr val="FF0000"/>
                </a:solidFill>
              </a:rPr>
              <a:t>Pizzey Park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(Burleigh Bears Oval) </a:t>
            </a:r>
          </a:p>
          <a:p>
            <a:endParaRPr lang="en-AU" sz="2000" dirty="0"/>
          </a:p>
          <a:p>
            <a:r>
              <a:rPr lang="en-AU" sz="2000" u="sng" dirty="0">
                <a:solidFill>
                  <a:srgbClr val="002060"/>
                </a:solidFill>
              </a:rPr>
              <a:t>What to bring:</a:t>
            </a:r>
          </a:p>
          <a:p>
            <a:pPr marL="285750" indent="-285750">
              <a:buFontTx/>
              <a:buChar char="-"/>
            </a:pPr>
            <a:r>
              <a:rPr lang="en-AU" sz="2000" b="1" dirty="0">
                <a:solidFill>
                  <a:srgbClr val="FF0000"/>
                </a:solidFill>
              </a:rPr>
              <a:t>ALL staff MUST take KEYS</a:t>
            </a:r>
          </a:p>
          <a:p>
            <a:pPr marL="285750" indent="-285750">
              <a:buFontTx/>
              <a:buChar char="-"/>
            </a:pPr>
            <a:r>
              <a:rPr lang="en-AU" sz="2000" b="1" dirty="0">
                <a:solidFill>
                  <a:srgbClr val="FF0000"/>
                </a:solidFill>
              </a:rPr>
              <a:t>ALL TEACHING staff to take ORANGE FOLDERS for marking roll.</a:t>
            </a:r>
          </a:p>
          <a:p>
            <a:pPr marL="342900" indent="-342900" defTabSz="316520">
              <a:buFontTx/>
              <a:buChar char="-"/>
            </a:pPr>
            <a:endParaRPr lang="en-AU" sz="221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6" name="Picture 2" descr="Electrical Fire Guide - How They Start and How to Prevent Them - Santella  Electric">
            <a:extLst>
              <a:ext uri="{FF2B5EF4-FFF2-40B4-BE49-F238E27FC236}">
                <a16:creationId xmlns:a16="http://schemas.microsoft.com/office/drawing/2014/main" id="{4C88BE41-128B-460D-ABBF-D4A38255A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03" y="177237"/>
            <a:ext cx="1232441" cy="12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77 School Evacuation Illustrations &amp; Clip Art - iStock">
            <a:extLst>
              <a:ext uri="{FF2B5EF4-FFF2-40B4-BE49-F238E27FC236}">
                <a16:creationId xmlns:a16="http://schemas.microsoft.com/office/drawing/2014/main" id="{C648DB02-2A06-4807-AB35-433F51115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94" y="3429000"/>
            <a:ext cx="1613517" cy="16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7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A650-BADE-4D9F-8728-35F0AF5F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10" y="160939"/>
            <a:ext cx="7886700" cy="1138555"/>
          </a:xfrm>
        </p:spPr>
        <p:txBody>
          <a:bodyPr/>
          <a:lstStyle/>
          <a:p>
            <a:r>
              <a:rPr lang="en-AU" dirty="0"/>
              <a:t>Evacuation Points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400127-0A27-45D0-9540-B55BDDC2BD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1392" y="1073829"/>
            <a:ext cx="6890736" cy="44010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3F98FF-EE8D-4636-8F39-861E2C809E43}"/>
              </a:ext>
            </a:extLst>
          </p:cNvPr>
          <p:cNvSpPr txBox="1"/>
          <p:nvPr/>
        </p:nvSpPr>
        <p:spPr>
          <a:xfrm>
            <a:off x="359490" y="5474893"/>
            <a:ext cx="8316823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6520"/>
            <a:r>
              <a:rPr lang="en-AU" sz="2215" dirty="0">
                <a:solidFill>
                  <a:prstClr val="black"/>
                </a:solidFill>
                <a:latin typeface="Calibri" panose="020F0502020204030204"/>
              </a:rPr>
              <a:t>- Specific Evacuation Maps for Each building is located at exit doors. </a:t>
            </a:r>
          </a:p>
        </p:txBody>
      </p:sp>
    </p:spTree>
    <p:extLst>
      <p:ext uri="{BB962C8B-B14F-4D97-AF65-F5344CB8AC3E}">
        <p14:creationId xmlns:p14="http://schemas.microsoft.com/office/powerpoint/2010/main" val="255240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A7F9-DCC3-4D0F-82F8-FBDFA0E6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34" y="125428"/>
            <a:ext cx="7886700" cy="922137"/>
          </a:xfrm>
        </p:spPr>
        <p:txBody>
          <a:bodyPr/>
          <a:lstStyle/>
          <a:p>
            <a:r>
              <a:rPr lang="en-AU" dirty="0"/>
              <a:t>Roles of Evacuation Team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DB822C-D29E-479E-906C-87AA0B781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783915"/>
              </p:ext>
            </p:extLst>
          </p:nvPr>
        </p:nvGraphicFramePr>
        <p:xfrm>
          <a:off x="549942" y="971112"/>
          <a:ext cx="7729284" cy="5722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321">
                  <a:extLst>
                    <a:ext uri="{9D8B030D-6E8A-4147-A177-3AD203B41FA5}">
                      <a16:colId xmlns:a16="http://schemas.microsoft.com/office/drawing/2014/main" val="2329452033"/>
                    </a:ext>
                  </a:extLst>
                </a:gridCol>
                <a:gridCol w="1932321">
                  <a:extLst>
                    <a:ext uri="{9D8B030D-6E8A-4147-A177-3AD203B41FA5}">
                      <a16:colId xmlns:a16="http://schemas.microsoft.com/office/drawing/2014/main" val="4056847944"/>
                    </a:ext>
                  </a:extLst>
                </a:gridCol>
                <a:gridCol w="1932321">
                  <a:extLst>
                    <a:ext uri="{9D8B030D-6E8A-4147-A177-3AD203B41FA5}">
                      <a16:colId xmlns:a16="http://schemas.microsoft.com/office/drawing/2014/main" val="1074495664"/>
                    </a:ext>
                  </a:extLst>
                </a:gridCol>
                <a:gridCol w="1932321">
                  <a:extLst>
                    <a:ext uri="{9D8B030D-6E8A-4147-A177-3AD203B41FA5}">
                      <a16:colId xmlns:a16="http://schemas.microsoft.com/office/drawing/2014/main" val="468371330"/>
                    </a:ext>
                  </a:extLst>
                </a:gridCol>
              </a:tblGrid>
              <a:tr h="449315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Responsible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Duty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/>
                        <a:t>Identification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368335"/>
                  </a:ext>
                </a:extLst>
              </a:tr>
              <a:tr h="904758"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Evacuation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Jemille -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Talk with Emergency Services (front of school)</a:t>
                      </a:r>
                    </a:p>
                    <a:p>
                      <a:pPr algn="ctr"/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/>
                        <a:t>White Helmet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267137"/>
                  </a:ext>
                </a:extLst>
              </a:tr>
              <a:tr h="904758"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Chief Warden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Deputy/s</a:t>
                      </a:r>
                    </a:p>
                    <a:p>
                      <a:pPr algn="ctr"/>
                      <a:r>
                        <a:rPr lang="en-AU" sz="1400" b="1" dirty="0"/>
                        <a:t>Julia and 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account for all teachers</a:t>
                      </a:r>
                    </a:p>
                    <a:p>
                      <a:pPr algn="ctr"/>
                      <a:r>
                        <a:rPr lang="en-AU" sz="1400" b="1" dirty="0"/>
                        <a:t>account for all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/>
                        <a:t>White Helmet</a:t>
                      </a:r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endParaRPr lang="en-A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699035"/>
                  </a:ext>
                </a:extLst>
              </a:tr>
              <a:tr h="904758"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2</a:t>
                      </a:r>
                      <a:r>
                        <a:rPr lang="en-AU" sz="1400" b="1" baseline="30000" dirty="0"/>
                        <a:t>nd</a:t>
                      </a:r>
                      <a:r>
                        <a:rPr lang="en-AU" sz="1400" b="1" dirty="0"/>
                        <a:t> in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HOCs</a:t>
                      </a:r>
                    </a:p>
                    <a:p>
                      <a:pPr algn="ctr"/>
                      <a:r>
                        <a:rPr lang="en-AU" sz="1400" b="1" dirty="0"/>
                        <a:t>Kerrie and Kath</a:t>
                      </a:r>
                    </a:p>
                    <a:p>
                      <a:pPr algn="ctr"/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Backup Assistance</a:t>
                      </a:r>
                    </a:p>
                    <a:p>
                      <a:pPr algn="ctr"/>
                      <a:r>
                        <a:rPr lang="en-AU" sz="1400" b="1" dirty="0"/>
                        <a:t>BM</a:t>
                      </a:r>
                    </a:p>
                    <a:p>
                      <a:pPr algn="ctr"/>
                      <a:r>
                        <a:rPr lang="en-AU" sz="1400" b="1" dirty="0"/>
                        <a:t>Jess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  <a:p>
                      <a:r>
                        <a:rPr lang="en-AU" sz="1400" b="1" dirty="0"/>
                        <a:t>account for all teacher aides and support staff</a:t>
                      </a:r>
                    </a:p>
                    <a:p>
                      <a:r>
                        <a:rPr lang="en-AU" sz="1400" b="1" dirty="0"/>
                        <a:t>account for visitors</a:t>
                      </a:r>
                    </a:p>
                    <a:p>
                      <a:r>
                        <a:rPr lang="en-AU" sz="1400" b="1" dirty="0"/>
                        <a:t>account for volunteers and work experience visitors. </a:t>
                      </a:r>
                    </a:p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/>
                        <a:t>Red Helmet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42896"/>
                  </a:ext>
                </a:extLst>
              </a:tr>
              <a:tr h="904758">
                <a:tc>
                  <a:txBody>
                    <a:bodyPr/>
                    <a:lstStyle/>
                    <a:p>
                      <a:pPr algn="ctr"/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Safety Manager and First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  <a:p>
                      <a:pPr algn="ctr"/>
                      <a:r>
                        <a:rPr lang="en-AU" sz="1400" b="1" dirty="0"/>
                        <a:t>Coach</a:t>
                      </a:r>
                    </a:p>
                    <a:p>
                      <a:pPr algn="ctr"/>
                      <a:r>
                        <a:rPr lang="en-AU" sz="1400" b="1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  <a:p>
                      <a:r>
                        <a:rPr lang="en-AU" sz="1400" b="1" dirty="0"/>
                        <a:t>check all buildings are clear</a:t>
                      </a:r>
                    </a:p>
                    <a:p>
                      <a:r>
                        <a:rPr lang="en-AU" sz="1400" b="1" dirty="0"/>
                        <a:t>assist with first aid</a:t>
                      </a:r>
                    </a:p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1" dirty="0"/>
                        <a:t>Green Helmet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648324"/>
                  </a:ext>
                </a:extLst>
              </a:tr>
            </a:tbl>
          </a:graphicData>
        </a:graphic>
      </p:graphicFrame>
      <p:pic>
        <p:nvPicPr>
          <p:cNvPr id="3074" name="Picture 2" descr="Hard Hats - Safety &amp; P.P.E. - Workwear &amp; PPE Clothing - Storage &amp; Workwear  | ECA Toolfast">
            <a:extLst>
              <a:ext uri="{FF2B5EF4-FFF2-40B4-BE49-F238E27FC236}">
                <a16:creationId xmlns:a16="http://schemas.microsoft.com/office/drawing/2014/main" id="{20667EA8-804C-4ECA-87E5-D07C15E3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97" y="1705082"/>
            <a:ext cx="678254" cy="8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rd Hats - Safety &amp; P.P.E. - Workwear &amp; PPE Clothing - Storage &amp; Workwear  | ECA Toolfast">
            <a:extLst>
              <a:ext uri="{FF2B5EF4-FFF2-40B4-BE49-F238E27FC236}">
                <a16:creationId xmlns:a16="http://schemas.microsoft.com/office/drawing/2014/main" id="{B11794B2-98C7-4B39-89DA-2347F02D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97" y="2888397"/>
            <a:ext cx="678254" cy="8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ngineer Hard Hat Clipart Transparent Background, Work Industrial  Protective Hard Hat, Hard Hat Clipart, Labor Day, Photography PNG Image For  Free Download">
            <a:extLst>
              <a:ext uri="{FF2B5EF4-FFF2-40B4-BE49-F238E27FC236}">
                <a16:creationId xmlns:a16="http://schemas.microsoft.com/office/drawing/2014/main" id="{521092C6-4401-4518-AF96-024758A2D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69" y="4120830"/>
            <a:ext cx="922138" cy="9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afety Hard Hat Green - Build It Strand">
            <a:extLst>
              <a:ext uri="{FF2B5EF4-FFF2-40B4-BE49-F238E27FC236}">
                <a16:creationId xmlns:a16="http://schemas.microsoft.com/office/drawing/2014/main" id="{64ACE359-1D84-44E2-A1F5-C912FEFC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69" y="5834953"/>
            <a:ext cx="922138" cy="9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9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9F63-CC82-44C0-B76D-F3A1144D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218"/>
            <a:ext cx="7886700" cy="1138555"/>
          </a:xfrm>
        </p:spPr>
        <p:txBody>
          <a:bodyPr/>
          <a:lstStyle/>
          <a:p>
            <a:r>
              <a:rPr lang="en-AU" dirty="0"/>
              <a:t>Additional Role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5A56C-94D8-44A5-85E4-A07E12A2535E}"/>
              </a:ext>
            </a:extLst>
          </p:cNvPr>
          <p:cNvSpPr txBox="1"/>
          <p:nvPr/>
        </p:nvSpPr>
        <p:spPr>
          <a:xfrm>
            <a:off x="185700" y="1720773"/>
            <a:ext cx="467428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800" dirty="0"/>
          </a:p>
          <a:p>
            <a:r>
              <a:rPr lang="en-AU" sz="2800" dirty="0"/>
              <a:t>Can be found located at:</a:t>
            </a:r>
          </a:p>
          <a:p>
            <a:endParaRPr lang="en-AU" sz="2800" dirty="0"/>
          </a:p>
          <a:p>
            <a:pPr marL="342900" indent="-342900">
              <a:buFontTx/>
              <a:buChar char="-"/>
            </a:pPr>
            <a:r>
              <a:rPr lang="en-AU" sz="2800" dirty="0"/>
              <a:t>building exit doors</a:t>
            </a:r>
          </a:p>
          <a:p>
            <a:pPr marL="342900" indent="-342900">
              <a:buFontTx/>
              <a:buChar char="-"/>
            </a:pPr>
            <a:r>
              <a:rPr lang="en-AU" sz="2800" dirty="0"/>
              <a:t> (with evacuation map and orange folders)</a:t>
            </a:r>
          </a:p>
          <a:p>
            <a:pPr marL="342900" indent="-342900">
              <a:buFontTx/>
              <a:buChar char="-"/>
            </a:pPr>
            <a:r>
              <a:rPr lang="en-AU" sz="2800" dirty="0"/>
              <a:t>SharePoint (Document Library)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7B340B-61E6-4424-AE08-1837F8A3B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855" y="1886626"/>
            <a:ext cx="4448445" cy="325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5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82F85-575F-43C2-B472-8F53876F2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04" y="285227"/>
            <a:ext cx="7886700" cy="1138555"/>
          </a:xfrm>
        </p:spPr>
        <p:txBody>
          <a:bodyPr/>
          <a:lstStyle/>
          <a:p>
            <a:r>
              <a:rPr lang="en-AU" dirty="0"/>
              <a:t>Fire and Evacuation Procedures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F32F3E-F1C8-43C8-97CE-B0F8BCEBC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14352"/>
              </p:ext>
            </p:extLst>
          </p:nvPr>
        </p:nvGraphicFramePr>
        <p:xfrm>
          <a:off x="428604" y="1338359"/>
          <a:ext cx="3992476" cy="4356354"/>
        </p:xfrm>
        <a:graphic>
          <a:graphicData uri="http://schemas.openxmlformats.org/drawingml/2006/table">
            <a:tbl>
              <a:tblPr firstRow="1" firstCol="1" bandRow="1"/>
              <a:tblGrid>
                <a:gridCol w="962079">
                  <a:extLst>
                    <a:ext uri="{9D8B030D-6E8A-4147-A177-3AD203B41FA5}">
                      <a16:colId xmlns:a16="http://schemas.microsoft.com/office/drawing/2014/main" val="2397326089"/>
                    </a:ext>
                  </a:extLst>
                </a:gridCol>
                <a:gridCol w="3030397">
                  <a:extLst>
                    <a:ext uri="{9D8B030D-6E8A-4147-A177-3AD203B41FA5}">
                      <a16:colId xmlns:a16="http://schemas.microsoft.com/office/drawing/2014/main" val="1735400956"/>
                    </a:ext>
                  </a:extLst>
                </a:gridCol>
              </a:tblGrid>
              <a:tr h="3632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4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Teaching Staff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556531"/>
                  </a:ext>
                </a:extLst>
              </a:tr>
              <a:tr h="810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Move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Move yourself and students to the nearest evacuation point (oval or park).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Bring your </a:t>
                      </a:r>
                      <a:r>
                        <a:rPr lang="en-AU" sz="12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ROLLS and KEYS</a:t>
                      </a: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506676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Mark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Go to your year level mark and mark your roll.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823596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Report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Report missing students or additional students to Chief Warden.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067596"/>
                  </a:ext>
                </a:extLst>
              </a:tr>
              <a:tr h="1310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Hold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4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endParaRPr lang="en-AU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Hold up your roll and wait in your position until “All Clear” from Chief Warden.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3004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F2BE2D5-C1D8-406C-ACD7-13D85A99D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24209"/>
              </p:ext>
            </p:extLst>
          </p:nvPr>
        </p:nvGraphicFramePr>
        <p:xfrm>
          <a:off x="4634144" y="1338359"/>
          <a:ext cx="3992476" cy="4041775"/>
        </p:xfrm>
        <a:graphic>
          <a:graphicData uri="http://schemas.openxmlformats.org/drawingml/2006/table">
            <a:tbl>
              <a:tblPr firstRow="1" firstCol="1" bandRow="1"/>
              <a:tblGrid>
                <a:gridCol w="962079">
                  <a:extLst>
                    <a:ext uri="{9D8B030D-6E8A-4147-A177-3AD203B41FA5}">
                      <a16:colId xmlns:a16="http://schemas.microsoft.com/office/drawing/2014/main" val="2397326089"/>
                    </a:ext>
                  </a:extLst>
                </a:gridCol>
                <a:gridCol w="3030397">
                  <a:extLst>
                    <a:ext uri="{9D8B030D-6E8A-4147-A177-3AD203B41FA5}">
                      <a16:colId xmlns:a16="http://schemas.microsoft.com/office/drawing/2014/main" val="1735400956"/>
                    </a:ext>
                  </a:extLst>
                </a:gridCol>
              </a:tblGrid>
              <a:tr h="3632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4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Auxiliary Staff + Admin + Visitors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556531"/>
                  </a:ext>
                </a:extLst>
              </a:tr>
              <a:tr h="810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Move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AU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to the nearest evacuation point (oval or park). </a:t>
                      </a:r>
                      <a:r>
                        <a:rPr lang="en-AU" sz="135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staff to bring KEYS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506676"/>
                  </a:ext>
                </a:extLst>
              </a:tr>
              <a:tr h="81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Mark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5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3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to your mark near 2nd in Charge and line up.</a:t>
                      </a:r>
                      <a:endParaRPr lang="en-AU" sz="11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823596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Report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Report to 2nd in Charge  your presence (roll).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067596"/>
                  </a:ext>
                </a:extLst>
              </a:tr>
              <a:tr h="1310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Hold</a:t>
                      </a:r>
                      <a:endParaRPr lang="en-A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4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endParaRPr lang="en-AU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Hold in your line position until “All Clear” from Chief Warden.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3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22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519F-3C8C-48DD-8B62-DC7BD6EF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1" y="429653"/>
            <a:ext cx="5552635" cy="977831"/>
          </a:xfrm>
        </p:spPr>
        <p:txBody>
          <a:bodyPr/>
          <a:lstStyle/>
          <a:p>
            <a:pPr algn="ctr"/>
            <a:r>
              <a:rPr lang="en-AU" dirty="0"/>
              <a:t>Lockdown Procedures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266E8-64E4-4E74-A43B-8E990F424CEF}"/>
              </a:ext>
            </a:extLst>
          </p:cNvPr>
          <p:cNvSpPr txBox="1"/>
          <p:nvPr/>
        </p:nvSpPr>
        <p:spPr>
          <a:xfrm>
            <a:off x="581107" y="1354123"/>
            <a:ext cx="8562893" cy="5072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6520"/>
            <a:r>
              <a:rPr lang="en-AU" sz="2215" u="sng" dirty="0">
                <a:solidFill>
                  <a:srgbClr val="002060"/>
                </a:solidFill>
                <a:latin typeface="Calibri" panose="020F0502020204030204"/>
              </a:rPr>
              <a:t>Signal for Lockdown: </a:t>
            </a:r>
          </a:p>
          <a:p>
            <a:pPr marL="342900" indent="-342900" defTabSz="316520">
              <a:buFontTx/>
              <a:buChar char="-"/>
            </a:pPr>
            <a:r>
              <a:rPr lang="en-AU" sz="2215" dirty="0">
                <a:solidFill>
                  <a:srgbClr val="00B050"/>
                </a:solidFill>
                <a:latin typeface="Calibri" panose="020F0502020204030204"/>
              </a:rPr>
              <a:t>Listen for song ‘Van Morrison-Days like These’ over the PA system (internal and external).</a:t>
            </a:r>
          </a:p>
          <a:p>
            <a:pPr defTabSz="316520"/>
            <a:endParaRPr lang="en-AU" sz="2215" dirty="0">
              <a:solidFill>
                <a:srgbClr val="00B050"/>
              </a:solidFill>
              <a:latin typeface="Calibri" panose="020F0502020204030204"/>
            </a:endParaRPr>
          </a:p>
          <a:p>
            <a:pPr defTabSz="316520"/>
            <a:r>
              <a:rPr lang="en-AU" sz="2215" u="sng" dirty="0">
                <a:solidFill>
                  <a:srgbClr val="002060"/>
                </a:solidFill>
              </a:rPr>
              <a:t>When signal occurs:</a:t>
            </a:r>
          </a:p>
          <a:p>
            <a:pPr marL="342900" indent="-342900" defTabSz="316520">
              <a:buFontTx/>
              <a:buChar char="-"/>
            </a:pPr>
            <a:r>
              <a:rPr lang="en-AU" sz="2215" dirty="0"/>
              <a:t>All students, staff, visitors and work personal are to lockdown in buildings and follow Lockdown procedures.</a:t>
            </a:r>
          </a:p>
          <a:p>
            <a:pPr defTabSz="316520"/>
            <a:endParaRPr lang="en-AU" sz="2215" dirty="0"/>
          </a:p>
          <a:p>
            <a:pPr defTabSz="316520"/>
            <a:r>
              <a:rPr lang="en-AU" sz="2215" u="sng" dirty="0">
                <a:solidFill>
                  <a:srgbClr val="002060"/>
                </a:solidFill>
              </a:rPr>
              <a:t>What must happen:</a:t>
            </a:r>
          </a:p>
          <a:p>
            <a:pPr marL="342900" indent="-342900" defTabSz="316520">
              <a:buFontTx/>
              <a:buChar char="-"/>
            </a:pPr>
            <a:r>
              <a:rPr lang="en-AU" sz="2000" dirty="0"/>
              <a:t>All buildings and facilities must be secured (locked).</a:t>
            </a:r>
          </a:p>
          <a:p>
            <a:pPr marL="342900" indent="-342900" defTabSz="316520">
              <a:buFontTx/>
              <a:buChar char="-"/>
            </a:pPr>
            <a:r>
              <a:rPr lang="en-AU" sz="2000" dirty="0"/>
              <a:t>All individuals need to be ‘hidden from sight’.</a:t>
            </a:r>
          </a:p>
          <a:p>
            <a:pPr marL="342900" indent="-342900" defTabSz="316520">
              <a:buFontTx/>
              <a:buChar char="-"/>
            </a:pPr>
            <a:r>
              <a:rPr lang="en-AU" sz="2000" dirty="0"/>
              <a:t>All staff must CALL OFFICE to be accounted for.</a:t>
            </a:r>
          </a:p>
          <a:p>
            <a:pPr marL="342900" indent="-342900" defTabSz="316520">
              <a:buFontTx/>
              <a:buChar char="-"/>
            </a:pPr>
            <a:r>
              <a:rPr lang="en-AU" sz="2000" dirty="0"/>
              <a:t>Teachers MUST account for students by MARKING ROLL (Orange Folder).</a:t>
            </a:r>
          </a:p>
          <a:p>
            <a:pPr defTabSz="316520"/>
            <a:endParaRPr lang="en-AU" sz="2215" dirty="0">
              <a:solidFill>
                <a:srgbClr val="00B050"/>
              </a:solidFill>
              <a:latin typeface="Calibri" panose="020F0502020204030204"/>
            </a:endParaRPr>
          </a:p>
          <a:p>
            <a:pPr defTabSz="316520"/>
            <a:endParaRPr lang="en-AU" sz="221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122" name="Picture 2" descr="Responding to a School Emergency | CACE | The Center for the Advancement of  Christian Education">
            <a:extLst>
              <a:ext uri="{FF2B5EF4-FFF2-40B4-BE49-F238E27FC236}">
                <a16:creationId xmlns:a16="http://schemas.microsoft.com/office/drawing/2014/main" id="{AF9B68F8-C6C7-4809-B272-0DED3549E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45" y="204187"/>
            <a:ext cx="1622024" cy="12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08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D0BE8F-C17F-49D9-8BA6-4A2FE8F8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32" y="110162"/>
            <a:ext cx="7886700" cy="853917"/>
          </a:xfrm>
        </p:spPr>
        <p:txBody>
          <a:bodyPr>
            <a:normAutofit/>
          </a:bodyPr>
          <a:lstStyle/>
          <a:p>
            <a:r>
              <a:rPr lang="en-AU" sz="3200" dirty="0"/>
              <a:t>Lockdown Procedures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3EEAB7-F0DD-485A-8070-4E0AB40F7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93971"/>
              </p:ext>
            </p:extLst>
          </p:nvPr>
        </p:nvGraphicFramePr>
        <p:xfrm>
          <a:off x="688575" y="964079"/>
          <a:ext cx="4487107" cy="5482363"/>
        </p:xfrm>
        <a:graphic>
          <a:graphicData uri="http://schemas.openxmlformats.org/drawingml/2006/table">
            <a:tbl>
              <a:tblPr firstRow="1" firstCol="1" bandRow="1"/>
              <a:tblGrid>
                <a:gridCol w="1081271">
                  <a:extLst>
                    <a:ext uri="{9D8B030D-6E8A-4147-A177-3AD203B41FA5}">
                      <a16:colId xmlns:a16="http://schemas.microsoft.com/office/drawing/2014/main" val="3841269439"/>
                    </a:ext>
                  </a:extLst>
                </a:gridCol>
                <a:gridCol w="3405836">
                  <a:extLst>
                    <a:ext uri="{9D8B030D-6E8A-4147-A177-3AD203B41FA5}">
                      <a16:colId xmlns:a16="http://schemas.microsoft.com/office/drawing/2014/main" val="4207222118"/>
                    </a:ext>
                  </a:extLst>
                </a:gridCol>
              </a:tblGrid>
              <a:tr h="381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4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Teaching + Auxiliary Staff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593051"/>
                  </a:ext>
                </a:extLst>
              </a:tr>
              <a:tr h="852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Move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Move</a:t>
                      </a: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students and yourself to the nearest safe place that is ‘out of sight’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489003"/>
                  </a:ext>
                </a:extLst>
              </a:tr>
              <a:tr h="852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Lock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Lock</a:t>
                      </a: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all external and internal doors/windows/louvers that are within reach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577207"/>
                  </a:ext>
                </a:extLst>
              </a:tr>
              <a:tr h="784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Switch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Switch</a:t>
                      </a: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off all lights (room and protectors)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297043"/>
                  </a:ext>
                </a:extLst>
              </a:tr>
              <a:tr h="2294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2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Call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820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830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840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600" b="1" dirty="0">
                        <a:effectLst/>
                        <a:latin typeface="Century Gothic" panose="020B0502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55954820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(from mobile)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4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i="1" u="sng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Mark roll</a:t>
                      </a: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(teaching staff only) and </a:t>
                      </a: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call</a:t>
                      </a: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admin</a:t>
                      </a: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to account for all individuals in your room.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sng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When calling: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state your name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students/accounted or missing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 name of staff/students who are in the room with you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54480" algn="l"/>
                        </a:tabLst>
                      </a:pPr>
                      <a:r>
                        <a:rPr lang="en-AU" sz="1600" b="1" dirty="0">
                          <a:solidFill>
                            <a:srgbClr val="00B0F0"/>
                          </a:solidFill>
                          <a:effectLst/>
                          <a:latin typeface="Century Gothic" panose="020B0502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63785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B9D0631-3D3E-45AC-8DCC-975E5838DEF3}"/>
              </a:ext>
            </a:extLst>
          </p:cNvPr>
          <p:cNvSpPr/>
          <p:nvPr/>
        </p:nvSpPr>
        <p:spPr>
          <a:xfrm>
            <a:off x="5588493" y="1412566"/>
            <a:ext cx="329805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6520"/>
            <a:r>
              <a:rPr lang="en-AU" sz="2000" u="sng" dirty="0">
                <a:solidFill>
                  <a:srgbClr val="002060"/>
                </a:solidFill>
              </a:rPr>
              <a:t>What must happen:</a:t>
            </a:r>
          </a:p>
          <a:p>
            <a:pPr marL="342900" indent="-342900" defTabSz="316520">
              <a:buFontTx/>
              <a:buChar char="-"/>
            </a:pPr>
            <a:r>
              <a:rPr lang="en-AU" dirty="0"/>
              <a:t>All buildings and facilities must be secured (locked).</a:t>
            </a:r>
          </a:p>
          <a:p>
            <a:pPr marL="342900" indent="-342900" defTabSz="316520">
              <a:buFontTx/>
              <a:buChar char="-"/>
            </a:pPr>
            <a:r>
              <a:rPr lang="en-AU" dirty="0"/>
              <a:t>All individuals need to be ‘hidden from sight’.</a:t>
            </a:r>
          </a:p>
          <a:p>
            <a:pPr marL="342900" indent="-342900" defTabSz="316520">
              <a:buFontTx/>
              <a:buChar char="-"/>
            </a:pPr>
            <a:r>
              <a:rPr lang="en-AU" dirty="0"/>
              <a:t>All staff must CALL OFFICE to be accounted for.</a:t>
            </a:r>
          </a:p>
          <a:p>
            <a:pPr marL="342900" indent="-342900" defTabSz="316520">
              <a:buFontTx/>
              <a:buChar char="-"/>
            </a:pPr>
            <a:r>
              <a:rPr lang="en-AU" dirty="0"/>
              <a:t>Teachers MUST account for students by MARKING ROLL (Orange Folder).</a:t>
            </a:r>
          </a:p>
        </p:txBody>
      </p:sp>
    </p:spTree>
    <p:extLst>
      <p:ext uri="{BB962C8B-B14F-4D97-AF65-F5344CB8AC3E}">
        <p14:creationId xmlns:p14="http://schemas.microsoft.com/office/powerpoint/2010/main" val="92490630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4A21681706346A872389D510293DB" ma:contentTypeVersion="14" ma:contentTypeDescription="Create a new document." ma:contentTypeScope="" ma:versionID="74b961095a548030a23cc58f80f05e30">
  <xsd:schema xmlns:xsd="http://www.w3.org/2001/XMLSchema" xmlns:xs="http://www.w3.org/2001/XMLSchema" xmlns:p="http://schemas.microsoft.com/office/2006/metadata/properties" xmlns:ns1="http://schemas.microsoft.com/sharepoint/v3" xmlns:ns2="083cc95d-0d89-4947-b7cd-e497847c17b2" targetNamespace="http://schemas.microsoft.com/office/2006/metadata/properties" ma:root="true" ma:fieldsID="4ff3e139ba025ec190aba9e93a1be63c" ns1:_="" ns2:_="">
    <xsd:import namespace="http://schemas.microsoft.com/sharepoint/v3"/>
    <xsd:import namespace="083cc95d-0d89-4947-b7cd-e497847c17b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cc95d-0d89-4947-b7cd-e497847c17b2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viewDate xmlns="083cc95d-0d89-4947-b7cd-e497847c17b2" xsi:nil="true"/>
    <PPReferenceNumber xmlns="083cc95d-0d89-4947-b7cd-e497847c17b2" xsi:nil="true"/>
    <PPLastReviewedBy xmlns="083cc95d-0d89-4947-b7cd-e497847c17b2">
      <UserInfo>
        <DisplayName>ARMES, Katrina</DisplayName>
        <AccountId>60</AccountId>
        <AccountType/>
      </UserInfo>
    </PPLastReviewedBy>
    <PPModeratedBy xmlns="083cc95d-0d89-4947-b7cd-e497847c17b2">
      <UserInfo>
        <DisplayName>ARMES, Katrina</DisplayName>
        <AccountId>60</AccountId>
        <AccountType/>
      </UserInfo>
    </PPModeratedBy>
    <PPContentApprover xmlns="083cc95d-0d89-4947-b7cd-e497847c17b2">
      <UserInfo>
        <DisplayName/>
        <AccountId xsi:nil="true"/>
        <AccountType/>
      </UserInfo>
    </PPContentApprover>
    <PPContentAuthor xmlns="083cc95d-0d89-4947-b7cd-e497847c17b2">
      <UserInfo>
        <DisplayName>ARMES, Katrina</DisplayName>
        <AccountId>60</AccountId>
        <AccountType/>
      </UserInfo>
    </PPContentAuthor>
    <PublishingStartDate xmlns="http://schemas.microsoft.com/sharepoint/v3" xsi:nil="true"/>
    <PPPublishedNotificationAddresses xmlns="083cc95d-0d89-4947-b7cd-e497847c17b2" xsi:nil="true"/>
    <PPLastReviewedDate xmlns="083cc95d-0d89-4947-b7cd-e497847c17b2">2024-01-24T03:52:41+00:00</PPLastReviewedDate>
    <PPModeratedDate xmlns="083cc95d-0d89-4947-b7cd-e497847c17b2">2024-01-24T03:52:40+00:00</PPModeratedDate>
    <PPSubmittedDate xmlns="083cc95d-0d89-4947-b7cd-e497847c17b2">2024-01-24T03:52:27+00:00</PPSubmittedDate>
    <PPContentOwner xmlns="083cc95d-0d89-4947-b7cd-e497847c17b2">
      <UserInfo>
        <DisplayName/>
        <AccountId xsi:nil="true"/>
        <AccountType/>
      </UserInfo>
    </PPContentOwner>
    <PublishingExpirationDate xmlns="http://schemas.microsoft.com/sharepoint/v3" xsi:nil="true"/>
    <PPSubmittedBy xmlns="083cc95d-0d89-4947-b7cd-e497847c17b2">
      <UserInfo>
        <DisplayName>ARMES, Katrina</DisplayName>
        <AccountId>60</AccountId>
        <AccountType/>
      </UserInfo>
    </PPSubmittedBy>
  </documentManagement>
</p:properties>
</file>

<file path=customXml/itemProps1.xml><?xml version="1.0" encoding="utf-8"?>
<ds:datastoreItem xmlns:ds="http://schemas.openxmlformats.org/officeDocument/2006/customXml" ds:itemID="{E95E94AF-283E-4393-8820-8A568E6F9AA7}"/>
</file>

<file path=customXml/itemProps2.xml><?xml version="1.0" encoding="utf-8"?>
<ds:datastoreItem xmlns:ds="http://schemas.openxmlformats.org/officeDocument/2006/customXml" ds:itemID="{10B96213-1F7B-4ADE-9AA0-7798280DC0A9}"/>
</file>

<file path=customXml/itemProps3.xml><?xml version="1.0" encoding="utf-8"?>
<ds:datastoreItem xmlns:ds="http://schemas.openxmlformats.org/officeDocument/2006/customXml" ds:itemID="{E443BCC4-C16D-40E2-84A6-4E38A045763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1045</Words>
  <Application>Microsoft Office PowerPoint</Application>
  <PresentationFormat>On-screen Show (4:3)</PresentationFormat>
  <Paragraphs>238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3_Office Theme</vt:lpstr>
      <vt:lpstr>1_Office Theme</vt:lpstr>
      <vt:lpstr>2_Office Theme</vt:lpstr>
      <vt:lpstr>PowerPoint Presentation</vt:lpstr>
      <vt:lpstr>What is Workplace Health and Safety?</vt:lpstr>
      <vt:lpstr>Fire and Evacuation Procedures</vt:lpstr>
      <vt:lpstr>Evacuation Points</vt:lpstr>
      <vt:lpstr>Roles of Evacuation Team </vt:lpstr>
      <vt:lpstr>Additional Role Information</vt:lpstr>
      <vt:lpstr>Fire and Evacuation Procedures</vt:lpstr>
      <vt:lpstr>Lockdown Procedures</vt:lpstr>
      <vt:lpstr>Lockdown Procedures</vt:lpstr>
      <vt:lpstr> </vt:lpstr>
      <vt:lpstr> </vt:lpstr>
      <vt:lpstr>Logging a Maintenance Job</vt:lpstr>
      <vt:lpstr>Workplace Health and Safety Team</vt:lpstr>
      <vt:lpstr>Workplace Health and Safety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 WHS PP Presentation 2024</dc:title>
  <dc:creator>BAILEY, Cassandra (cxbai2)</dc:creator>
  <cp:lastModifiedBy>ARMES, Katrina (karme3)</cp:lastModifiedBy>
  <cp:revision>60</cp:revision>
  <dcterms:created xsi:type="dcterms:W3CDTF">2023-01-17T08:50:12Z</dcterms:created>
  <dcterms:modified xsi:type="dcterms:W3CDTF">2024-01-24T03:37:43Z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0x0101005524A21681706346A872389D510293DB</vt:lpwstr>
  </property>
</Properties>
</file>